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378" r:id="rId5"/>
    <p:sldId id="328" r:id="rId6"/>
    <p:sldId id="295" r:id="rId7"/>
    <p:sldId id="331" r:id="rId8"/>
    <p:sldId id="397" r:id="rId9"/>
    <p:sldId id="34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Carpenter" initials="LC" lastIdx="5" clrIdx="0">
    <p:extLst>
      <p:ext uri="{19B8F6BF-5375-455C-9EA6-DF929625EA0E}">
        <p15:presenceInfo xmlns:p15="http://schemas.microsoft.com/office/powerpoint/2012/main" userId="S::lcarpenter@digitalfutures.com::1024303a-02f4-4a30-9760-fd8eaa9ed195" providerId="AD"/>
      </p:ext>
    </p:extLst>
  </p:cmAuthor>
  <p:cmAuthor id="2" name="James May" initials="JM" lastIdx="2" clrIdx="1">
    <p:extLst>
      <p:ext uri="{19B8F6BF-5375-455C-9EA6-DF929625EA0E}">
        <p15:presenceInfo xmlns:p15="http://schemas.microsoft.com/office/powerpoint/2012/main" userId="S::jmay@digitalfutures.com::8a5dc44b-bc9f-471e-9f73-9f0b31f722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DC"/>
    <a:srgbClr val="00DCFF"/>
    <a:srgbClr val="003C8C"/>
    <a:srgbClr val="001450"/>
    <a:srgbClr val="0064DC"/>
    <a:srgbClr val="003CB4"/>
    <a:srgbClr val="0014A0"/>
    <a:srgbClr val="0050C8"/>
    <a:srgbClr val="003C6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CB8A0A-1FEB-4B40-BE7E-8F4886050C4D}" v="4" dt="2022-04-21T10:58:20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6"/>
    <p:restoredTop sz="94648"/>
  </p:normalViewPr>
  <p:slideViewPr>
    <p:cSldViewPr snapToGrid="0">
      <p:cViewPr varScale="1">
        <p:scale>
          <a:sx n="62" d="100"/>
          <a:sy n="62" d="100"/>
        </p:scale>
        <p:origin x="1180" y="2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57925-90D6-2949-87A8-A44B4C2824CC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412E8-AFC5-DA48-A710-C9E1500ED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3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3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2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412E8-AFC5-DA48-A710-C9E1500ED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2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63" r:id="rId5"/>
    <p:sldLayoutId id="2147483664" r:id="rId6"/>
    <p:sldLayoutId id="2147483674" r:id="rId7"/>
    <p:sldLayoutId id="2147483665" r:id="rId8"/>
    <p:sldLayoutId id="2147483666" r:id="rId9"/>
    <p:sldLayoutId id="2147483667" r:id="rId10"/>
    <p:sldLayoutId id="2147483675" r:id="rId11"/>
    <p:sldLayoutId id="214748367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jpg"/><Relationship Id="rId2" Type="http://schemas.openxmlformats.org/officeDocument/2006/relationships/hyperlink" Target="https://github.com/digital-futures-academy/taster-tic-tac-to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hyperlink" Target="https://www.linkedin.com/company/digital-futures2021/" TargetMode="External"/><Relationship Id="rId17" Type="http://schemas.openxmlformats.org/officeDocument/2006/relationships/image" Target="../media/image21.svg"/><Relationship Id="rId2" Type="http://schemas.openxmlformats.org/officeDocument/2006/relationships/image" Target="../media/image13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digital.futures2021" TargetMode="External"/><Relationship Id="rId11" Type="http://schemas.openxmlformats.org/officeDocument/2006/relationships/image" Target="../media/image17.svg"/><Relationship Id="rId5" Type="http://schemas.openxmlformats.org/officeDocument/2006/relationships/hyperlink" Target="https://digitalfutures.com/" TargetMode="External"/><Relationship Id="rId15" Type="http://schemas.openxmlformats.org/officeDocument/2006/relationships/hyperlink" Target="https://twitter.com/digitalfutures0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hyperlink" Target="https://www.instagram.com/digital_futures/" TargetMode="External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FB19D1-CCF1-684D-8744-C4260CCAE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07" y="0"/>
            <a:ext cx="1219200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1E3705-A3D7-964C-ADF3-9F1D7BC88841}"/>
              </a:ext>
            </a:extLst>
          </p:cNvPr>
          <p:cNvSpPr txBox="1">
            <a:spLocks/>
          </p:cNvSpPr>
          <p:nvPr/>
        </p:nvSpPr>
        <p:spPr>
          <a:xfrm>
            <a:off x="2451244" y="4061866"/>
            <a:ext cx="7220932" cy="116768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4000" b="1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Software Engineering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1800" b="1" spc="1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Practical workshop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02837A-DFB7-2647-B269-163F34424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0472" y="6002400"/>
            <a:ext cx="2482477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4B6DD10-1B59-204D-8852-9FBF665548F4}"/>
              </a:ext>
            </a:extLst>
          </p:cNvPr>
          <p:cNvSpPr/>
          <p:nvPr/>
        </p:nvSpPr>
        <p:spPr>
          <a:xfrm>
            <a:off x="-36512" y="0"/>
            <a:ext cx="6096000" cy="687122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D0B11-7A81-4249-8864-DFB0F1A1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0" y="622466"/>
            <a:ext cx="7429500" cy="430887"/>
          </a:xfrm>
        </p:spPr>
        <p:txBody>
          <a:bodyPr wrap="square" lIns="0" tIns="0" rIns="0" bIns="0" numCol="1" spc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>
                <a:latin typeface="Clear Sans" panose="020B0503030202020304" pitchFamily="34" charset="0"/>
                <a:cs typeface="Clear Sans" panose="020B0503030202020304" pitchFamily="34" charset="0"/>
              </a:rPr>
              <a:t>Agenda &amp; key information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78424C-9E0E-437F-86B4-0AA35EE5B2B4}"/>
              </a:ext>
            </a:extLst>
          </p:cNvPr>
          <p:cNvSpPr txBox="1">
            <a:spLocks/>
          </p:cNvSpPr>
          <p:nvPr/>
        </p:nvSpPr>
        <p:spPr>
          <a:xfrm>
            <a:off x="719665" y="1699504"/>
            <a:ext cx="4654908" cy="3140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800" b="1" dirty="0">
                <a:latin typeface="Clear Sans"/>
                <a:cs typeface="Clear Sans" panose="020B0503030202020304" pitchFamily="34" charset="0"/>
              </a:rPr>
              <a:t>Tonight’s agenda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sz="1800" b="1" dirty="0">
              <a:solidFill>
                <a:schemeClr val="dk1"/>
              </a:solidFill>
              <a:latin typeface="Clear San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18:30 	Welcome &amp; introductions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18:35 </a:t>
            </a: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	Q&amp;A time with Ed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18:45	Software Engineering practical activity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</a:rPr>
              <a:t>19:15	Reflections and finish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Clear Sans" panose="020B05030302020203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  <a:cs typeface="Clear Sans" panose="020B05030302020203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EBA5A6-0ADF-C84E-A079-D602257F69BE}"/>
              </a:ext>
            </a:extLst>
          </p:cNvPr>
          <p:cNvCxnSpPr>
            <a:cxnSpLocks/>
          </p:cNvCxnSpPr>
          <p:nvPr/>
        </p:nvCxnSpPr>
        <p:spPr>
          <a:xfrm>
            <a:off x="5825995" y="1316733"/>
            <a:ext cx="5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0663F4E5-E316-9E4D-AAF1-99CEE75B9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8AB60059-CA87-B84F-A41F-CA40696E0837}"/>
              </a:ext>
            </a:extLst>
          </p:cNvPr>
          <p:cNvSpPr txBox="1">
            <a:spLocks/>
          </p:cNvSpPr>
          <p:nvPr/>
        </p:nvSpPr>
        <p:spPr>
          <a:xfrm>
            <a:off x="7305423" y="3815770"/>
            <a:ext cx="1546614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1" dirty="0">
                <a:latin typeface="Clear Sans" panose="020B0503030202020304" pitchFamily="34" charset="0"/>
                <a:cs typeface="Clear Sans" panose="020B0503030202020304" pitchFamily="34" charset="0"/>
              </a:rPr>
              <a:t>Emily Hill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Industry Engagement Associate</a:t>
            </a:r>
            <a:endParaRPr lang="en-GB" sz="1200" dirty="0">
              <a:solidFill>
                <a:srgbClr val="0064DC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FD2C582-93BD-FB49-9919-64465932A269}"/>
              </a:ext>
            </a:extLst>
          </p:cNvPr>
          <p:cNvSpPr txBox="1">
            <a:spLocks/>
          </p:cNvSpPr>
          <p:nvPr/>
        </p:nvSpPr>
        <p:spPr>
          <a:xfrm>
            <a:off x="6974829" y="1699505"/>
            <a:ext cx="4345102" cy="3693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800" b="1">
                <a:latin typeface="Clear Sans"/>
                <a:cs typeface="Clear Sans" panose="020B0503030202020304" pitchFamily="34" charset="0"/>
              </a:rPr>
              <a:t>Your hosts this evening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55ED35-351B-A847-BAE5-6B8F498FA2AA}"/>
              </a:ext>
            </a:extLst>
          </p:cNvPr>
          <p:cNvSpPr txBox="1">
            <a:spLocks/>
          </p:cNvSpPr>
          <p:nvPr/>
        </p:nvSpPr>
        <p:spPr>
          <a:xfrm>
            <a:off x="9284378" y="3815770"/>
            <a:ext cx="1546615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1" dirty="0">
                <a:latin typeface="Clear Sans" panose="020B0503030202020304" pitchFamily="34" charset="0"/>
                <a:cs typeface="Clear Sans" panose="020B0503030202020304" pitchFamily="34" charset="0"/>
              </a:rPr>
              <a:t>Ed Wright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Software Engineering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Training Lead</a:t>
            </a:r>
            <a:endParaRPr lang="en-GB" sz="1200" dirty="0">
              <a:solidFill>
                <a:srgbClr val="0064DC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8FE8AED4-B280-4209-89CE-4F32AE307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85" y="2555064"/>
            <a:ext cx="1113242" cy="1113242"/>
          </a:xfrm>
          <a:prstGeom prst="rect">
            <a:avLst/>
          </a:prstGeom>
        </p:spPr>
      </p:pic>
      <p:pic>
        <p:nvPicPr>
          <p:cNvPr id="6" name="Picture 5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7D913587-90E7-4073-881E-9C49E53D6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925" y="2555064"/>
            <a:ext cx="1113242" cy="11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B7C5598-C558-704A-AA72-1F3843889AA5}"/>
              </a:ext>
            </a:extLst>
          </p:cNvPr>
          <p:cNvSpPr>
            <a:spLocks noChangeAspect="1"/>
          </p:cNvSpPr>
          <p:nvPr/>
        </p:nvSpPr>
        <p:spPr>
          <a:xfrm>
            <a:off x="6084295" y="0"/>
            <a:ext cx="6101543" cy="6858000"/>
          </a:xfrm>
          <a:prstGeom prst="rect">
            <a:avLst/>
          </a:prstGeom>
          <a:solidFill>
            <a:srgbClr val="001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CC32DD0-8341-6844-A81F-F7BB7D974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55807D-DC12-4680-B1C6-9FA4320265A0}"/>
              </a:ext>
            </a:extLst>
          </p:cNvPr>
          <p:cNvCxnSpPr>
            <a:cxnSpLocks/>
          </p:cNvCxnSpPr>
          <p:nvPr/>
        </p:nvCxnSpPr>
        <p:spPr>
          <a:xfrm>
            <a:off x="6816000" y="1623092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4D68D1-190F-4C95-9384-1F0C9614D3F5}"/>
              </a:ext>
            </a:extLst>
          </p:cNvPr>
          <p:cNvCxnSpPr>
            <a:cxnSpLocks/>
          </p:cNvCxnSpPr>
          <p:nvPr/>
        </p:nvCxnSpPr>
        <p:spPr>
          <a:xfrm>
            <a:off x="6816000" y="1623092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ABEF007E-E895-4955-A166-A17FC23F02F1}"/>
              </a:ext>
            </a:extLst>
          </p:cNvPr>
          <p:cNvSpPr txBox="1">
            <a:spLocks/>
          </p:cNvSpPr>
          <p:nvPr/>
        </p:nvSpPr>
        <p:spPr>
          <a:xfrm>
            <a:off x="6816001" y="928825"/>
            <a:ext cx="4347868" cy="430887"/>
          </a:xfrm>
          <a:prstGeom prst="rect">
            <a:avLst/>
          </a:prstGeom>
        </p:spPr>
        <p:txBody>
          <a:bodyPr vert="horz" wrap="square" lIns="0" tIns="0" rIns="0" bIns="0" numCol="1" spcCol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Workshop Q&amp;A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06DB247-56EF-4369-A9D7-6BDF9B0B9A91}"/>
              </a:ext>
            </a:extLst>
          </p:cNvPr>
          <p:cNvSpPr txBox="1">
            <a:spLocks/>
          </p:cNvSpPr>
          <p:nvPr/>
        </p:nvSpPr>
        <p:spPr>
          <a:xfrm>
            <a:off x="6815994" y="1948309"/>
            <a:ext cx="4638146" cy="50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bg1"/>
                </a:solidFill>
                <a:latin typeface="Clear Sans"/>
                <a:cs typeface="Clear Sans" panose="020B0503030202020304" pitchFamily="34" charset="0"/>
              </a:rPr>
              <a:t>Your chance to ask your coach for the Software Engineering pathway your questions.</a:t>
            </a:r>
            <a:endParaRPr lang="en-US" sz="1600" dirty="0">
              <a:solidFill>
                <a:schemeClr val="bg1"/>
              </a:solidFill>
              <a:latin typeface="Clear Sans"/>
              <a:cs typeface="Clear Sans" panose="020B0503030202020304" pitchFamily="34" charset="0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E05CDB2-81F2-476D-AB47-B1077B897A60}"/>
              </a:ext>
            </a:extLst>
          </p:cNvPr>
          <p:cNvSpPr txBox="1">
            <a:spLocks/>
          </p:cNvSpPr>
          <p:nvPr/>
        </p:nvSpPr>
        <p:spPr>
          <a:xfrm>
            <a:off x="7799560" y="3611025"/>
            <a:ext cx="3556012" cy="27084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Find out more about what the Software Engineering pathway is all about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Questions we are often asked include: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What technologies will I learn about?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What does a typical day look like?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What is included in the curriculum?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Will I work on my own or as part of a team?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GB" sz="1400" dirty="0">
              <a:solidFill>
                <a:schemeClr val="bg1"/>
              </a:solidFill>
              <a:latin typeface="Clear Sans" panose="020B0503030202020304" pitchFamily="34" charset="0"/>
              <a:cs typeface="Clear Sans" panose="020B0503030202020304" pitchFamily="34" charset="0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81742E25-232D-42CB-B911-E9E8D4E3E3F2}"/>
              </a:ext>
            </a:extLst>
          </p:cNvPr>
          <p:cNvSpPr txBox="1">
            <a:spLocks/>
          </p:cNvSpPr>
          <p:nvPr/>
        </p:nvSpPr>
        <p:spPr>
          <a:xfrm>
            <a:off x="7799560" y="2802673"/>
            <a:ext cx="3556012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bg1"/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Raise your “Zoom hand” to ask a question and we’ll invite you to unmute yourself</a:t>
            </a:r>
          </a:p>
        </p:txBody>
      </p:sp>
      <p:sp>
        <p:nvSpPr>
          <p:cNvPr id="4" name="Graphic 2">
            <a:extLst>
              <a:ext uri="{FF2B5EF4-FFF2-40B4-BE49-F238E27FC236}">
                <a16:creationId xmlns:a16="http://schemas.microsoft.com/office/drawing/2014/main" id="{3B0B0C33-C00F-A441-8746-11F9998FB201}"/>
              </a:ext>
            </a:extLst>
          </p:cNvPr>
          <p:cNvSpPr/>
          <p:nvPr/>
        </p:nvSpPr>
        <p:spPr>
          <a:xfrm>
            <a:off x="6819638" y="3623187"/>
            <a:ext cx="504000" cy="504000"/>
          </a:xfrm>
          <a:custGeom>
            <a:avLst/>
            <a:gdLst>
              <a:gd name="connsiteX0" fmla="*/ 461208 w 504000"/>
              <a:gd name="connsiteY0" fmla="*/ 0 h 504000"/>
              <a:gd name="connsiteX1" fmla="*/ 42792 w 504000"/>
              <a:gd name="connsiteY1" fmla="*/ 0 h 504000"/>
              <a:gd name="connsiteX2" fmla="*/ 0 w 504000"/>
              <a:gd name="connsiteY2" fmla="*/ 42792 h 504000"/>
              <a:gd name="connsiteX3" fmla="*/ 0 w 504000"/>
              <a:gd name="connsiteY3" fmla="*/ 385132 h 504000"/>
              <a:gd name="connsiteX4" fmla="*/ 42792 w 504000"/>
              <a:gd name="connsiteY4" fmla="*/ 427925 h 504000"/>
              <a:gd name="connsiteX5" fmla="*/ 47547 w 504000"/>
              <a:gd name="connsiteY5" fmla="*/ 427925 h 504000"/>
              <a:gd name="connsiteX6" fmla="*/ 47547 w 504000"/>
              <a:gd name="connsiteY6" fmla="*/ 499245 h 504000"/>
              <a:gd name="connsiteX7" fmla="*/ 50115 w 504000"/>
              <a:gd name="connsiteY7" fmla="*/ 503429 h 504000"/>
              <a:gd name="connsiteX8" fmla="*/ 52302 w 504000"/>
              <a:gd name="connsiteY8" fmla="*/ 504000 h 504000"/>
              <a:gd name="connsiteX9" fmla="*/ 54965 w 504000"/>
              <a:gd name="connsiteY9" fmla="*/ 503144 h 504000"/>
              <a:gd name="connsiteX10" fmla="*/ 163657 w 504000"/>
              <a:gd name="connsiteY10" fmla="*/ 427925 h 504000"/>
              <a:gd name="connsiteX11" fmla="*/ 461208 w 504000"/>
              <a:gd name="connsiteY11" fmla="*/ 427925 h 504000"/>
              <a:gd name="connsiteX12" fmla="*/ 504000 w 504000"/>
              <a:gd name="connsiteY12" fmla="*/ 385132 h 504000"/>
              <a:gd name="connsiteX13" fmla="*/ 504000 w 504000"/>
              <a:gd name="connsiteY13" fmla="*/ 42792 h 504000"/>
              <a:gd name="connsiteX14" fmla="*/ 461208 w 504000"/>
              <a:gd name="connsiteY14" fmla="*/ 0 h 504000"/>
              <a:gd name="connsiteX15" fmla="*/ 494491 w 504000"/>
              <a:gd name="connsiteY15" fmla="*/ 385132 h 504000"/>
              <a:gd name="connsiteX16" fmla="*/ 461208 w 504000"/>
              <a:gd name="connsiteY16" fmla="*/ 418415 h 504000"/>
              <a:gd name="connsiteX17" fmla="*/ 162231 w 504000"/>
              <a:gd name="connsiteY17" fmla="*/ 418415 h 504000"/>
              <a:gd name="connsiteX18" fmla="*/ 159568 w 504000"/>
              <a:gd name="connsiteY18" fmla="*/ 419271 h 504000"/>
              <a:gd name="connsiteX19" fmla="*/ 57057 w 504000"/>
              <a:gd name="connsiteY19" fmla="*/ 490211 h 504000"/>
              <a:gd name="connsiteX20" fmla="*/ 57057 w 504000"/>
              <a:gd name="connsiteY20" fmla="*/ 423170 h 504000"/>
              <a:gd name="connsiteX21" fmla="*/ 52302 w 504000"/>
              <a:gd name="connsiteY21" fmla="*/ 418415 h 504000"/>
              <a:gd name="connsiteX22" fmla="*/ 42792 w 504000"/>
              <a:gd name="connsiteY22" fmla="*/ 418415 h 504000"/>
              <a:gd name="connsiteX23" fmla="*/ 9509 w 504000"/>
              <a:gd name="connsiteY23" fmla="*/ 385132 h 504000"/>
              <a:gd name="connsiteX24" fmla="*/ 9509 w 504000"/>
              <a:gd name="connsiteY24" fmla="*/ 42792 h 504000"/>
              <a:gd name="connsiteX25" fmla="*/ 42792 w 504000"/>
              <a:gd name="connsiteY25" fmla="*/ 9509 h 504000"/>
              <a:gd name="connsiteX26" fmla="*/ 461208 w 504000"/>
              <a:gd name="connsiteY26" fmla="*/ 9509 h 504000"/>
              <a:gd name="connsiteX27" fmla="*/ 494491 w 504000"/>
              <a:gd name="connsiteY27" fmla="*/ 42792 h 504000"/>
              <a:gd name="connsiteX28" fmla="*/ 494491 w 504000"/>
              <a:gd name="connsiteY28" fmla="*/ 385132 h 504000"/>
              <a:gd name="connsiteX29" fmla="*/ 199698 w 504000"/>
              <a:gd name="connsiteY29" fmla="*/ 95094 h 504000"/>
              <a:gd name="connsiteX30" fmla="*/ 85585 w 504000"/>
              <a:gd name="connsiteY30" fmla="*/ 95094 h 504000"/>
              <a:gd name="connsiteX31" fmla="*/ 85585 w 504000"/>
              <a:gd name="connsiteY31" fmla="*/ 104604 h 504000"/>
              <a:gd name="connsiteX32" fmla="*/ 199698 w 504000"/>
              <a:gd name="connsiteY32" fmla="*/ 104604 h 504000"/>
              <a:gd name="connsiteX33" fmla="*/ 199698 w 504000"/>
              <a:gd name="connsiteY33" fmla="*/ 95094 h 504000"/>
              <a:gd name="connsiteX34" fmla="*/ 408906 w 504000"/>
              <a:gd name="connsiteY34" fmla="*/ 171170 h 504000"/>
              <a:gd name="connsiteX35" fmla="*/ 85585 w 504000"/>
              <a:gd name="connsiteY35" fmla="*/ 171170 h 504000"/>
              <a:gd name="connsiteX36" fmla="*/ 85585 w 504000"/>
              <a:gd name="connsiteY36" fmla="*/ 180679 h 504000"/>
              <a:gd name="connsiteX37" fmla="*/ 408906 w 504000"/>
              <a:gd name="connsiteY37" fmla="*/ 180679 h 504000"/>
              <a:gd name="connsiteX38" fmla="*/ 408906 w 504000"/>
              <a:gd name="connsiteY38" fmla="*/ 171170 h 504000"/>
              <a:gd name="connsiteX39" fmla="*/ 85585 w 504000"/>
              <a:gd name="connsiteY39" fmla="*/ 256755 h 504000"/>
              <a:gd name="connsiteX40" fmla="*/ 427925 w 504000"/>
              <a:gd name="connsiteY40" fmla="*/ 256755 h 504000"/>
              <a:gd name="connsiteX41" fmla="*/ 427925 w 504000"/>
              <a:gd name="connsiteY41" fmla="*/ 247245 h 504000"/>
              <a:gd name="connsiteX42" fmla="*/ 85585 w 504000"/>
              <a:gd name="connsiteY42" fmla="*/ 247245 h 504000"/>
              <a:gd name="connsiteX43" fmla="*/ 85585 w 504000"/>
              <a:gd name="connsiteY43" fmla="*/ 256755 h 504000"/>
              <a:gd name="connsiteX44" fmla="*/ 85585 w 504000"/>
              <a:gd name="connsiteY44" fmla="*/ 332830 h 504000"/>
              <a:gd name="connsiteX45" fmla="*/ 313811 w 504000"/>
              <a:gd name="connsiteY45" fmla="*/ 332830 h 504000"/>
              <a:gd name="connsiteX46" fmla="*/ 313811 w 504000"/>
              <a:gd name="connsiteY46" fmla="*/ 323321 h 504000"/>
              <a:gd name="connsiteX47" fmla="*/ 85585 w 504000"/>
              <a:gd name="connsiteY47" fmla="*/ 323321 h 504000"/>
              <a:gd name="connsiteX48" fmla="*/ 85585 w 504000"/>
              <a:gd name="connsiteY48" fmla="*/ 332830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04000" h="504000">
                <a:moveTo>
                  <a:pt x="461208" y="0"/>
                </a:moveTo>
                <a:lnTo>
                  <a:pt x="42792" y="0"/>
                </a:lnTo>
                <a:cubicBezTo>
                  <a:pt x="19209" y="0"/>
                  <a:pt x="0" y="19209"/>
                  <a:pt x="0" y="42792"/>
                </a:cubicBezTo>
                <a:lnTo>
                  <a:pt x="0" y="385132"/>
                </a:lnTo>
                <a:cubicBezTo>
                  <a:pt x="0" y="408715"/>
                  <a:pt x="19209" y="427925"/>
                  <a:pt x="42792" y="427925"/>
                </a:cubicBezTo>
                <a:lnTo>
                  <a:pt x="47547" y="427925"/>
                </a:lnTo>
                <a:lnTo>
                  <a:pt x="47547" y="499245"/>
                </a:lnTo>
                <a:cubicBezTo>
                  <a:pt x="47547" y="501052"/>
                  <a:pt x="48498" y="502669"/>
                  <a:pt x="50115" y="503429"/>
                </a:cubicBezTo>
                <a:cubicBezTo>
                  <a:pt x="50780" y="503810"/>
                  <a:pt x="51541" y="504000"/>
                  <a:pt x="52302" y="504000"/>
                </a:cubicBezTo>
                <a:cubicBezTo>
                  <a:pt x="53253" y="504000"/>
                  <a:pt x="54204" y="503715"/>
                  <a:pt x="54965" y="503144"/>
                </a:cubicBezTo>
                <a:lnTo>
                  <a:pt x="163657" y="427925"/>
                </a:lnTo>
                <a:lnTo>
                  <a:pt x="461208" y="427925"/>
                </a:lnTo>
                <a:cubicBezTo>
                  <a:pt x="484791" y="427925"/>
                  <a:pt x="504000" y="408715"/>
                  <a:pt x="504000" y="385132"/>
                </a:cubicBezTo>
                <a:lnTo>
                  <a:pt x="504000" y="42792"/>
                </a:lnTo>
                <a:cubicBezTo>
                  <a:pt x="504000" y="19209"/>
                  <a:pt x="484791" y="0"/>
                  <a:pt x="461208" y="0"/>
                </a:cubicBezTo>
                <a:close/>
                <a:moveTo>
                  <a:pt x="494491" y="385132"/>
                </a:moveTo>
                <a:cubicBezTo>
                  <a:pt x="494491" y="403485"/>
                  <a:pt x="479561" y="418415"/>
                  <a:pt x="461208" y="418415"/>
                </a:cubicBezTo>
                <a:lnTo>
                  <a:pt x="162231" y="418415"/>
                </a:lnTo>
                <a:cubicBezTo>
                  <a:pt x="161280" y="418415"/>
                  <a:pt x="160329" y="418700"/>
                  <a:pt x="159568" y="419271"/>
                </a:cubicBezTo>
                <a:lnTo>
                  <a:pt x="57057" y="490211"/>
                </a:lnTo>
                <a:lnTo>
                  <a:pt x="57057" y="423170"/>
                </a:lnTo>
                <a:cubicBezTo>
                  <a:pt x="57057" y="420507"/>
                  <a:pt x="54965" y="418415"/>
                  <a:pt x="52302" y="418415"/>
                </a:cubicBezTo>
                <a:lnTo>
                  <a:pt x="42792" y="418415"/>
                </a:lnTo>
                <a:cubicBezTo>
                  <a:pt x="24439" y="418415"/>
                  <a:pt x="9509" y="403485"/>
                  <a:pt x="9509" y="385132"/>
                </a:cubicBezTo>
                <a:lnTo>
                  <a:pt x="9509" y="42792"/>
                </a:lnTo>
                <a:cubicBezTo>
                  <a:pt x="9509" y="24439"/>
                  <a:pt x="24439" y="9509"/>
                  <a:pt x="42792" y="9509"/>
                </a:cubicBezTo>
                <a:lnTo>
                  <a:pt x="461208" y="9509"/>
                </a:lnTo>
                <a:cubicBezTo>
                  <a:pt x="479561" y="9509"/>
                  <a:pt x="494491" y="24439"/>
                  <a:pt x="494491" y="42792"/>
                </a:cubicBezTo>
                <a:lnTo>
                  <a:pt x="494491" y="385132"/>
                </a:lnTo>
                <a:close/>
                <a:moveTo>
                  <a:pt x="199698" y="95094"/>
                </a:moveTo>
                <a:lnTo>
                  <a:pt x="85585" y="95094"/>
                </a:lnTo>
                <a:lnTo>
                  <a:pt x="85585" y="104604"/>
                </a:lnTo>
                <a:lnTo>
                  <a:pt x="199698" y="104604"/>
                </a:lnTo>
                <a:lnTo>
                  <a:pt x="199698" y="95094"/>
                </a:lnTo>
                <a:close/>
                <a:moveTo>
                  <a:pt x="408906" y="171170"/>
                </a:moveTo>
                <a:lnTo>
                  <a:pt x="85585" y="171170"/>
                </a:lnTo>
                <a:lnTo>
                  <a:pt x="85585" y="180679"/>
                </a:lnTo>
                <a:lnTo>
                  <a:pt x="408906" y="180679"/>
                </a:lnTo>
                <a:lnTo>
                  <a:pt x="408906" y="171170"/>
                </a:lnTo>
                <a:close/>
                <a:moveTo>
                  <a:pt x="85585" y="256755"/>
                </a:moveTo>
                <a:lnTo>
                  <a:pt x="427925" y="256755"/>
                </a:lnTo>
                <a:lnTo>
                  <a:pt x="427925" y="247245"/>
                </a:lnTo>
                <a:lnTo>
                  <a:pt x="85585" y="247245"/>
                </a:lnTo>
                <a:lnTo>
                  <a:pt x="85585" y="256755"/>
                </a:lnTo>
                <a:close/>
                <a:moveTo>
                  <a:pt x="85585" y="332830"/>
                </a:moveTo>
                <a:lnTo>
                  <a:pt x="313811" y="332830"/>
                </a:lnTo>
                <a:lnTo>
                  <a:pt x="313811" y="323321"/>
                </a:lnTo>
                <a:lnTo>
                  <a:pt x="85585" y="323321"/>
                </a:lnTo>
                <a:lnTo>
                  <a:pt x="85585" y="332830"/>
                </a:lnTo>
                <a:close/>
              </a:path>
            </a:pathLst>
          </a:custGeom>
          <a:solidFill>
            <a:schemeClr val="bg1"/>
          </a:solidFill>
          <a:ln w="9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D67FEBFC-BFB1-EC44-B8FC-BCB329216822}"/>
              </a:ext>
            </a:extLst>
          </p:cNvPr>
          <p:cNvSpPr/>
          <p:nvPr/>
        </p:nvSpPr>
        <p:spPr>
          <a:xfrm>
            <a:off x="6815994" y="2758808"/>
            <a:ext cx="504090" cy="504000"/>
          </a:xfrm>
          <a:custGeom>
            <a:avLst/>
            <a:gdLst>
              <a:gd name="connsiteX0" fmla="*/ 478465 w 504090"/>
              <a:gd name="connsiteY0" fmla="*/ 421648 h 504000"/>
              <a:gd name="connsiteX1" fmla="*/ 504045 w 504090"/>
              <a:gd name="connsiteY1" fmla="*/ 337585 h 504000"/>
              <a:gd name="connsiteX2" fmla="*/ 370247 w 504090"/>
              <a:gd name="connsiteY2" fmla="*/ 177826 h 504000"/>
              <a:gd name="connsiteX3" fmla="*/ 370913 w 504090"/>
              <a:gd name="connsiteY3" fmla="*/ 166415 h 504000"/>
              <a:gd name="connsiteX4" fmla="*/ 185479 w 504090"/>
              <a:gd name="connsiteY4" fmla="*/ 0 h 504000"/>
              <a:gd name="connsiteX5" fmla="*/ 45 w 504090"/>
              <a:gd name="connsiteY5" fmla="*/ 166415 h 504000"/>
              <a:gd name="connsiteX6" fmla="*/ 25626 w 504090"/>
              <a:gd name="connsiteY6" fmla="*/ 250478 h 504000"/>
              <a:gd name="connsiteX7" fmla="*/ 235 w 504090"/>
              <a:gd name="connsiteY7" fmla="*/ 326554 h 504000"/>
              <a:gd name="connsiteX8" fmla="*/ 1567 w 504090"/>
              <a:gd name="connsiteY8" fmla="*/ 331594 h 504000"/>
              <a:gd name="connsiteX9" fmla="*/ 4800 w 504090"/>
              <a:gd name="connsiteY9" fmla="*/ 332830 h 504000"/>
              <a:gd name="connsiteX10" fmla="*/ 6702 w 504090"/>
              <a:gd name="connsiteY10" fmla="*/ 332450 h 504000"/>
              <a:gd name="connsiteX11" fmla="*/ 76977 w 504090"/>
              <a:gd name="connsiteY11" fmla="*/ 301164 h 504000"/>
              <a:gd name="connsiteX12" fmla="*/ 133748 w 504090"/>
              <a:gd name="connsiteY12" fmla="*/ 326079 h 504000"/>
              <a:gd name="connsiteX13" fmla="*/ 133177 w 504090"/>
              <a:gd name="connsiteY13" fmla="*/ 337585 h 504000"/>
              <a:gd name="connsiteX14" fmla="*/ 318611 w 504090"/>
              <a:gd name="connsiteY14" fmla="*/ 504000 h 504000"/>
              <a:gd name="connsiteX15" fmla="*/ 427114 w 504090"/>
              <a:gd name="connsiteY15" fmla="*/ 472334 h 504000"/>
              <a:gd name="connsiteX16" fmla="*/ 497389 w 504090"/>
              <a:gd name="connsiteY16" fmla="*/ 503620 h 504000"/>
              <a:gd name="connsiteX17" fmla="*/ 499290 w 504090"/>
              <a:gd name="connsiteY17" fmla="*/ 504000 h 504000"/>
              <a:gd name="connsiteX18" fmla="*/ 502524 w 504090"/>
              <a:gd name="connsiteY18" fmla="*/ 502764 h 504000"/>
              <a:gd name="connsiteX19" fmla="*/ 503855 w 504090"/>
              <a:gd name="connsiteY19" fmla="*/ 497724 h 504000"/>
              <a:gd name="connsiteX20" fmla="*/ 478465 w 504090"/>
              <a:gd name="connsiteY20" fmla="*/ 421648 h 504000"/>
              <a:gd name="connsiteX21" fmla="*/ 77452 w 504090"/>
              <a:gd name="connsiteY21" fmla="*/ 290989 h 504000"/>
              <a:gd name="connsiteX22" fmla="*/ 75550 w 504090"/>
              <a:gd name="connsiteY22" fmla="*/ 291369 h 504000"/>
              <a:gd name="connsiteX23" fmla="*/ 12788 w 504090"/>
              <a:gd name="connsiteY23" fmla="*/ 319327 h 504000"/>
              <a:gd name="connsiteX24" fmla="*/ 35515 w 504090"/>
              <a:gd name="connsiteY24" fmla="*/ 251239 h 504000"/>
              <a:gd name="connsiteX25" fmla="*/ 34945 w 504090"/>
              <a:gd name="connsiteY25" fmla="*/ 247055 h 504000"/>
              <a:gd name="connsiteX26" fmla="*/ 9555 w 504090"/>
              <a:gd name="connsiteY26" fmla="*/ 166415 h 504000"/>
              <a:gd name="connsiteX27" fmla="*/ 185479 w 504090"/>
              <a:gd name="connsiteY27" fmla="*/ 9509 h 504000"/>
              <a:gd name="connsiteX28" fmla="*/ 361404 w 504090"/>
              <a:gd name="connsiteY28" fmla="*/ 166415 h 504000"/>
              <a:gd name="connsiteX29" fmla="*/ 185479 w 504090"/>
              <a:gd name="connsiteY29" fmla="*/ 323321 h 504000"/>
              <a:gd name="connsiteX30" fmla="*/ 80115 w 504090"/>
              <a:gd name="connsiteY30" fmla="*/ 291845 h 504000"/>
              <a:gd name="connsiteX31" fmla="*/ 77452 w 504090"/>
              <a:gd name="connsiteY31" fmla="*/ 290989 h 504000"/>
              <a:gd name="connsiteX32" fmla="*/ 428540 w 504090"/>
              <a:gd name="connsiteY32" fmla="*/ 462634 h 504000"/>
              <a:gd name="connsiteX33" fmla="*/ 423976 w 504090"/>
              <a:gd name="connsiteY33" fmla="*/ 463014 h 504000"/>
              <a:gd name="connsiteX34" fmla="*/ 318611 w 504090"/>
              <a:gd name="connsiteY34" fmla="*/ 494491 h 504000"/>
              <a:gd name="connsiteX35" fmla="*/ 142687 w 504090"/>
              <a:gd name="connsiteY35" fmla="*/ 337585 h 504000"/>
              <a:gd name="connsiteX36" fmla="*/ 143162 w 504090"/>
              <a:gd name="connsiteY36" fmla="*/ 328456 h 504000"/>
              <a:gd name="connsiteX37" fmla="*/ 185479 w 504090"/>
              <a:gd name="connsiteY37" fmla="*/ 332830 h 504000"/>
              <a:gd name="connsiteX38" fmla="*/ 369297 w 504090"/>
              <a:gd name="connsiteY38" fmla="*/ 187431 h 504000"/>
              <a:gd name="connsiteX39" fmla="*/ 494536 w 504090"/>
              <a:gd name="connsiteY39" fmla="*/ 337585 h 504000"/>
              <a:gd name="connsiteX40" fmla="*/ 469241 w 504090"/>
              <a:gd name="connsiteY40" fmla="*/ 418320 h 504000"/>
              <a:gd name="connsiteX41" fmla="*/ 468670 w 504090"/>
              <a:gd name="connsiteY41" fmla="*/ 422504 h 504000"/>
              <a:gd name="connsiteX42" fmla="*/ 491398 w 504090"/>
              <a:gd name="connsiteY42" fmla="*/ 490592 h 504000"/>
              <a:gd name="connsiteX43" fmla="*/ 428540 w 504090"/>
              <a:gd name="connsiteY43" fmla="*/ 462634 h 50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04090" h="504000">
                <a:moveTo>
                  <a:pt x="478465" y="421648"/>
                </a:moveTo>
                <a:cubicBezTo>
                  <a:pt x="495201" y="396068"/>
                  <a:pt x="504045" y="367064"/>
                  <a:pt x="504045" y="337585"/>
                </a:cubicBezTo>
                <a:cubicBezTo>
                  <a:pt x="504045" y="263506"/>
                  <a:pt x="449176" y="198367"/>
                  <a:pt x="370247" y="177826"/>
                </a:cubicBezTo>
                <a:cubicBezTo>
                  <a:pt x="370533" y="174023"/>
                  <a:pt x="370913" y="170314"/>
                  <a:pt x="370913" y="166415"/>
                </a:cubicBezTo>
                <a:cubicBezTo>
                  <a:pt x="370913" y="74649"/>
                  <a:pt x="287706" y="0"/>
                  <a:pt x="185479" y="0"/>
                </a:cubicBezTo>
                <a:cubicBezTo>
                  <a:pt x="83253" y="0"/>
                  <a:pt x="45" y="74649"/>
                  <a:pt x="45" y="166415"/>
                </a:cubicBezTo>
                <a:cubicBezTo>
                  <a:pt x="45" y="195894"/>
                  <a:pt x="8889" y="224898"/>
                  <a:pt x="25626" y="250478"/>
                </a:cubicBezTo>
                <a:lnTo>
                  <a:pt x="235" y="326554"/>
                </a:lnTo>
                <a:cubicBezTo>
                  <a:pt x="-335" y="328361"/>
                  <a:pt x="140" y="330358"/>
                  <a:pt x="1567" y="331594"/>
                </a:cubicBezTo>
                <a:cubicBezTo>
                  <a:pt x="2518" y="332450"/>
                  <a:pt x="3659" y="332830"/>
                  <a:pt x="4800" y="332830"/>
                </a:cubicBezTo>
                <a:cubicBezTo>
                  <a:pt x="5466" y="332830"/>
                  <a:pt x="6131" y="332735"/>
                  <a:pt x="6702" y="332450"/>
                </a:cubicBezTo>
                <a:lnTo>
                  <a:pt x="76977" y="301164"/>
                </a:lnTo>
                <a:cubicBezTo>
                  <a:pt x="94474" y="312480"/>
                  <a:pt x="113588" y="320848"/>
                  <a:pt x="133748" y="326079"/>
                </a:cubicBezTo>
                <a:cubicBezTo>
                  <a:pt x="133558" y="329977"/>
                  <a:pt x="133177" y="333781"/>
                  <a:pt x="133177" y="337585"/>
                </a:cubicBezTo>
                <a:cubicBezTo>
                  <a:pt x="133177" y="429351"/>
                  <a:pt x="216385" y="504000"/>
                  <a:pt x="318611" y="504000"/>
                </a:cubicBezTo>
                <a:cubicBezTo>
                  <a:pt x="357790" y="504000"/>
                  <a:pt x="395257" y="493064"/>
                  <a:pt x="427114" y="472334"/>
                </a:cubicBezTo>
                <a:lnTo>
                  <a:pt x="497389" y="503620"/>
                </a:lnTo>
                <a:cubicBezTo>
                  <a:pt x="498054" y="503905"/>
                  <a:pt x="498625" y="504000"/>
                  <a:pt x="499290" y="504000"/>
                </a:cubicBezTo>
                <a:cubicBezTo>
                  <a:pt x="500432" y="504000"/>
                  <a:pt x="501573" y="503620"/>
                  <a:pt x="502524" y="502764"/>
                </a:cubicBezTo>
                <a:cubicBezTo>
                  <a:pt x="503950" y="501528"/>
                  <a:pt x="504426" y="499531"/>
                  <a:pt x="503855" y="497724"/>
                </a:cubicBezTo>
                <a:lnTo>
                  <a:pt x="478465" y="421648"/>
                </a:lnTo>
                <a:close/>
                <a:moveTo>
                  <a:pt x="77452" y="290989"/>
                </a:moveTo>
                <a:cubicBezTo>
                  <a:pt x="76786" y="290989"/>
                  <a:pt x="76121" y="291084"/>
                  <a:pt x="75550" y="291369"/>
                </a:cubicBezTo>
                <a:lnTo>
                  <a:pt x="12788" y="319327"/>
                </a:lnTo>
                <a:lnTo>
                  <a:pt x="35515" y="251239"/>
                </a:lnTo>
                <a:cubicBezTo>
                  <a:pt x="35991" y="249813"/>
                  <a:pt x="35801" y="248291"/>
                  <a:pt x="34945" y="247055"/>
                </a:cubicBezTo>
                <a:cubicBezTo>
                  <a:pt x="18303" y="222616"/>
                  <a:pt x="9555" y="194753"/>
                  <a:pt x="9555" y="166415"/>
                </a:cubicBezTo>
                <a:cubicBezTo>
                  <a:pt x="9555" y="79879"/>
                  <a:pt x="88483" y="9509"/>
                  <a:pt x="185479" y="9509"/>
                </a:cubicBezTo>
                <a:cubicBezTo>
                  <a:pt x="282475" y="9509"/>
                  <a:pt x="361404" y="79879"/>
                  <a:pt x="361404" y="166415"/>
                </a:cubicBezTo>
                <a:cubicBezTo>
                  <a:pt x="361404" y="252951"/>
                  <a:pt x="282475" y="323321"/>
                  <a:pt x="185479" y="323321"/>
                </a:cubicBezTo>
                <a:cubicBezTo>
                  <a:pt x="147346" y="323321"/>
                  <a:pt x="110830" y="312385"/>
                  <a:pt x="80115" y="291845"/>
                </a:cubicBezTo>
                <a:cubicBezTo>
                  <a:pt x="79259" y="291274"/>
                  <a:pt x="78403" y="290989"/>
                  <a:pt x="77452" y="290989"/>
                </a:cubicBezTo>
                <a:close/>
                <a:moveTo>
                  <a:pt x="428540" y="462634"/>
                </a:moveTo>
                <a:cubicBezTo>
                  <a:pt x="427019" y="461968"/>
                  <a:pt x="425307" y="462158"/>
                  <a:pt x="423976" y="463014"/>
                </a:cubicBezTo>
                <a:cubicBezTo>
                  <a:pt x="393260" y="483555"/>
                  <a:pt x="356744" y="494491"/>
                  <a:pt x="318611" y="494491"/>
                </a:cubicBezTo>
                <a:cubicBezTo>
                  <a:pt x="221615" y="494491"/>
                  <a:pt x="142687" y="424121"/>
                  <a:pt x="142687" y="337585"/>
                </a:cubicBezTo>
                <a:cubicBezTo>
                  <a:pt x="142687" y="334542"/>
                  <a:pt x="142972" y="331499"/>
                  <a:pt x="143162" y="328456"/>
                </a:cubicBezTo>
                <a:cubicBezTo>
                  <a:pt x="156951" y="331309"/>
                  <a:pt x="171120" y="332830"/>
                  <a:pt x="185479" y="332830"/>
                </a:cubicBezTo>
                <a:cubicBezTo>
                  <a:pt x="279813" y="332830"/>
                  <a:pt x="357695" y="269307"/>
                  <a:pt x="369297" y="187431"/>
                </a:cubicBezTo>
                <a:cubicBezTo>
                  <a:pt x="443280" y="207211"/>
                  <a:pt x="494536" y="268261"/>
                  <a:pt x="494536" y="337585"/>
                </a:cubicBezTo>
                <a:cubicBezTo>
                  <a:pt x="494536" y="365923"/>
                  <a:pt x="485787" y="393786"/>
                  <a:pt x="469241" y="418320"/>
                </a:cubicBezTo>
                <a:cubicBezTo>
                  <a:pt x="468385" y="419556"/>
                  <a:pt x="468195" y="421078"/>
                  <a:pt x="468670" y="422504"/>
                </a:cubicBezTo>
                <a:lnTo>
                  <a:pt x="491398" y="490592"/>
                </a:lnTo>
                <a:lnTo>
                  <a:pt x="428540" y="462634"/>
                </a:lnTo>
                <a:close/>
              </a:path>
            </a:pathLst>
          </a:custGeom>
          <a:solidFill>
            <a:schemeClr val="bg1"/>
          </a:solidFill>
          <a:ln w="9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243D4C-4BAF-BA45-A45C-8873F865B121}"/>
              </a:ext>
            </a:extLst>
          </p:cNvPr>
          <p:cNvSpPr>
            <a:spLocks noChangeAspect="1"/>
          </p:cNvSpPr>
          <p:nvPr/>
        </p:nvSpPr>
        <p:spPr>
          <a:xfrm>
            <a:off x="6095994" y="7308878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ound, outdoor&#10;&#10;Description automatically generated">
            <a:extLst>
              <a:ext uri="{FF2B5EF4-FFF2-40B4-BE49-F238E27FC236}">
                <a16:creationId xmlns:a16="http://schemas.microsoft.com/office/drawing/2014/main" id="{02560849-519A-DC48-8B54-74B3F18B8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034D8-D205-0844-946F-FA1A2727336D}"/>
              </a:ext>
            </a:extLst>
          </p:cNvPr>
          <p:cNvCxnSpPr>
            <a:cxnSpLocks/>
          </p:cNvCxnSpPr>
          <p:nvPr/>
        </p:nvCxnSpPr>
        <p:spPr>
          <a:xfrm>
            <a:off x="6813923" y="3155935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7F38951-C807-3347-98A4-A0DF2BDA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" y="0"/>
            <a:ext cx="6096000" cy="6858000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7E6FDA-D93E-5E4F-8C14-23B8AA678FD8}"/>
              </a:ext>
            </a:extLst>
          </p:cNvPr>
          <p:cNvSpPr txBox="1">
            <a:spLocks/>
          </p:cNvSpPr>
          <p:nvPr/>
        </p:nvSpPr>
        <p:spPr>
          <a:xfrm>
            <a:off x="6816000" y="3292519"/>
            <a:ext cx="4656335" cy="24331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Step 1: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Introduce yourselves to your new team.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Step 2: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Share your name, studies and why you're here this evening.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First, there'll be a short demonstration and then the time is all yours with your pair partner to start writing some simple code.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It doesn't matter where you get to.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 panose="020B0503030202020304" pitchFamily="34" charset="0"/>
                <a:cs typeface="Clear Sans" panose="020B0503030202020304" pitchFamily="34" charset="0"/>
              </a:rPr>
              <a:t>Have fun learning together!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19AD5EC-6AE7-9941-A536-F5C3ADEE0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550E980-5FEF-974D-AF49-0762628D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6208" y="512400"/>
            <a:ext cx="1800725" cy="2088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2F64E1-49E8-FD44-A2DA-A023EF1D521D}"/>
              </a:ext>
            </a:extLst>
          </p:cNvPr>
          <p:cNvCxnSpPr>
            <a:cxnSpLocks/>
          </p:cNvCxnSpPr>
          <p:nvPr/>
        </p:nvCxnSpPr>
        <p:spPr>
          <a:xfrm>
            <a:off x="6816000" y="2051612"/>
            <a:ext cx="5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9E10091-A034-134D-AAF6-9E2F2B1E74E6}"/>
              </a:ext>
            </a:extLst>
          </p:cNvPr>
          <p:cNvSpPr txBox="1">
            <a:spLocks/>
          </p:cNvSpPr>
          <p:nvPr/>
        </p:nvSpPr>
        <p:spPr>
          <a:xfrm>
            <a:off x="6816000" y="928825"/>
            <a:ext cx="4869774" cy="861774"/>
          </a:xfrm>
          <a:prstGeom prst="rect">
            <a:avLst/>
          </a:prstGeom>
        </p:spPr>
        <p:txBody>
          <a:bodyPr wrap="square" lIns="0" tIns="0" rIns="0" bIns="0" numCol="1" spc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Software Engineering </a:t>
            </a:r>
            <a:b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Taster Activity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2545A4-C0D3-984D-8A66-9198E47068E4}"/>
              </a:ext>
            </a:extLst>
          </p:cNvPr>
          <p:cNvSpPr txBox="1">
            <a:spLocks/>
          </p:cNvSpPr>
          <p:nvPr/>
        </p:nvSpPr>
        <p:spPr>
          <a:xfrm>
            <a:off x="6816000" y="2343878"/>
            <a:ext cx="465633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We will randomly assign you into small groups in breakout rooms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A83E8-D8C9-9549-A112-4FAF1757BE86}"/>
              </a:ext>
            </a:extLst>
          </p:cNvPr>
          <p:cNvSpPr>
            <a:spLocks noChangeAspect="1"/>
          </p:cNvSpPr>
          <p:nvPr/>
        </p:nvSpPr>
        <p:spPr>
          <a:xfrm>
            <a:off x="6095993" y="7065600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6335B3-92BA-E149-8CBA-3B8C8ADAE611}"/>
              </a:ext>
            </a:extLst>
          </p:cNvPr>
          <p:cNvSpPr>
            <a:spLocks noChangeAspect="1"/>
          </p:cNvSpPr>
          <p:nvPr/>
        </p:nvSpPr>
        <p:spPr>
          <a:xfrm>
            <a:off x="7008656" y="7090994"/>
            <a:ext cx="538451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9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034D8-D205-0844-946F-FA1A2727336D}"/>
              </a:ext>
            </a:extLst>
          </p:cNvPr>
          <p:cNvCxnSpPr>
            <a:cxnSpLocks/>
          </p:cNvCxnSpPr>
          <p:nvPr/>
        </p:nvCxnSpPr>
        <p:spPr>
          <a:xfrm>
            <a:off x="7100376" y="1573685"/>
            <a:ext cx="54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6462981-D86E-AE47-8108-71ABB84303F9}"/>
              </a:ext>
            </a:extLst>
          </p:cNvPr>
          <p:cNvSpPr txBox="1">
            <a:spLocks/>
          </p:cNvSpPr>
          <p:nvPr/>
        </p:nvSpPr>
        <p:spPr>
          <a:xfrm>
            <a:off x="6485679" y="1707237"/>
            <a:ext cx="4656624" cy="3693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>
                <a:solidFill>
                  <a:schemeClr val="bg1"/>
                </a:solidFill>
                <a:latin typeface="Clear Sans"/>
              </a:rPr>
              <a:t>Tasks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957E6FDA-D93E-5E4F-8C14-23B8AA678FD8}"/>
              </a:ext>
            </a:extLst>
          </p:cNvPr>
          <p:cNvSpPr txBox="1">
            <a:spLocks/>
          </p:cNvSpPr>
          <p:nvPr/>
        </p:nvSpPr>
        <p:spPr>
          <a:xfrm>
            <a:off x="6816000" y="2167487"/>
            <a:ext cx="5180933" cy="42870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Navigate to the GitHub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  <a:hlinkClick r:id="rId2"/>
              </a:rPr>
              <a:t>https://github.com/digital-futures-academy/taster-tic-tac-toe</a:t>
            </a: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Open the </a:t>
            </a:r>
            <a:r>
              <a:rPr lang="en-GB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CodePen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 starter and work through the activities – use your group as support if you get stuck – sharing screens is a great way to get help! Follow the timing guides if you can.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You will: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Add some HTML to  a page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Apply some styling to HTML via CSS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Make the HTML page interactive by editing and adding some JavaScript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GB" sz="1200" b="1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Problem Solving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: If you get stuck, use these steps.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Double check the resources available in your current step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Check the solution files sign-posted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</a:rPr>
              <a:t>Use the raise hand feature in the zoom breakout and someone will jump into your room to help.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b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lear Sans"/>
                <a:cs typeface="Clear Sans" panose="020B0503030202020304" pitchFamily="34" charset="0"/>
              </a:rPr>
            </a:b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Clear Sans"/>
              <a:cs typeface="Clear Sans" panose="020B05030302020203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19AD5EC-6AE7-9941-A536-F5C3ADEE0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3808" y="360000"/>
            <a:ext cx="1800725" cy="208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FEDF6CC-CFFA-0E4A-B2A7-D31FDA4D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6208" y="512400"/>
            <a:ext cx="1800725" cy="208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3479D-9024-0349-9AE2-01D61CE8A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3" y="0"/>
            <a:ext cx="6096000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F1B744-BC07-0849-866E-F44A7D4D8E8A}"/>
              </a:ext>
            </a:extLst>
          </p:cNvPr>
          <p:cNvCxnSpPr>
            <a:cxnSpLocks/>
          </p:cNvCxnSpPr>
          <p:nvPr/>
        </p:nvCxnSpPr>
        <p:spPr>
          <a:xfrm>
            <a:off x="6830376" y="1979693"/>
            <a:ext cx="5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CACA713-6C6B-804C-BCB1-69D682D7D56C}"/>
              </a:ext>
            </a:extLst>
          </p:cNvPr>
          <p:cNvSpPr txBox="1">
            <a:spLocks/>
          </p:cNvSpPr>
          <p:nvPr/>
        </p:nvSpPr>
        <p:spPr>
          <a:xfrm>
            <a:off x="6816000" y="928825"/>
            <a:ext cx="4869774" cy="861774"/>
          </a:xfrm>
          <a:prstGeom prst="rect">
            <a:avLst/>
          </a:prstGeom>
        </p:spPr>
        <p:txBody>
          <a:bodyPr wrap="square" lIns="0" tIns="0" rIns="0" bIns="0" numCol="1" spc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Software Engineering </a:t>
            </a:r>
            <a:b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</a:br>
            <a:r>
              <a:rPr lang="en-US" sz="2800" b="1" dirty="0">
                <a:latin typeface="Clear Sans" panose="020B0503030202020304" pitchFamily="34" charset="0"/>
                <a:cs typeface="Clear Sans" panose="020B0503030202020304" pitchFamily="34" charset="0"/>
              </a:rPr>
              <a:t>Taster Activity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53922-3133-2A4A-AA1F-BAE1B291AA5D}"/>
              </a:ext>
            </a:extLst>
          </p:cNvPr>
          <p:cNvSpPr>
            <a:spLocks noChangeAspect="1"/>
          </p:cNvSpPr>
          <p:nvPr/>
        </p:nvSpPr>
        <p:spPr>
          <a:xfrm>
            <a:off x="6096000" y="7203242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4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of a group of people in a multi-colour, modern, futuristic pedestrian tunnel.">
            <a:extLst>
              <a:ext uri="{FF2B5EF4-FFF2-40B4-BE49-F238E27FC236}">
                <a16:creationId xmlns:a16="http://schemas.microsoft.com/office/drawing/2014/main" id="{5C96FD5B-7AA6-914B-8A91-C9902777A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07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4E2B315-D625-7645-A4A4-054AF461D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4371" y="3159000"/>
            <a:ext cx="4654645" cy="540000"/>
          </a:xfrm>
          <a:prstGeom prst="rect">
            <a:avLst/>
          </a:prstGeom>
        </p:spPr>
      </p:pic>
      <p:sp>
        <p:nvSpPr>
          <p:cNvPr id="6" name="Content Placeholder 2">
            <a:hlinkClick r:id="rId5"/>
            <a:extLst>
              <a:ext uri="{FF2B5EF4-FFF2-40B4-BE49-F238E27FC236}">
                <a16:creationId xmlns:a16="http://schemas.microsoft.com/office/drawing/2014/main" id="{D7D87744-37B2-964B-93EC-6AE8796C04EA}"/>
              </a:ext>
            </a:extLst>
          </p:cNvPr>
          <p:cNvSpPr txBox="1">
            <a:spLocks/>
          </p:cNvSpPr>
          <p:nvPr/>
        </p:nvSpPr>
        <p:spPr>
          <a:xfrm>
            <a:off x="5011693" y="4621548"/>
            <a:ext cx="2160000" cy="32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-GB" sz="1800">
                <a:solidFill>
                  <a:schemeClr val="bg1"/>
                </a:solidFill>
                <a:latin typeface="Clear Sans"/>
                <a:cs typeface="Clear Sans" panose="020B0503030202020304" pitchFamily="34" charset="0"/>
              </a:rPr>
              <a:t>digitalfutures.com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EEA40912-2B44-AB44-8B75-33A654C27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6643" y="5848100"/>
            <a:ext cx="469900" cy="469900"/>
          </a:xfrm>
          <a:prstGeom prst="rect">
            <a:avLst/>
          </a:prstGeom>
        </p:spPr>
      </p:pic>
      <p:pic>
        <p:nvPicPr>
          <p:cNvPr id="8" name="Graphic 7">
            <a:hlinkClick r:id="rId9"/>
            <a:extLst>
              <a:ext uri="{FF2B5EF4-FFF2-40B4-BE49-F238E27FC236}">
                <a16:creationId xmlns:a16="http://schemas.microsoft.com/office/drawing/2014/main" id="{AB3D0C49-22F7-6E47-AED7-D674E0B11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2105" y="5848100"/>
            <a:ext cx="469900" cy="469900"/>
          </a:xfrm>
          <a:prstGeom prst="rect">
            <a:avLst/>
          </a:prstGeom>
        </p:spPr>
      </p:pic>
      <p:pic>
        <p:nvPicPr>
          <p:cNvPr id="9" name="Graphic 8">
            <a:hlinkClick r:id="rId12"/>
            <a:extLst>
              <a:ext uri="{FF2B5EF4-FFF2-40B4-BE49-F238E27FC236}">
                <a16:creationId xmlns:a16="http://schemas.microsoft.com/office/drawing/2014/main" id="{EBAF98ED-363D-5A41-AB41-6C93FC4295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2305" y="5848100"/>
            <a:ext cx="469900" cy="469900"/>
          </a:xfrm>
          <a:prstGeom prst="rect">
            <a:avLst/>
          </a:prstGeom>
        </p:spPr>
      </p:pic>
      <p:pic>
        <p:nvPicPr>
          <p:cNvPr id="10" name="Graphic 9">
            <a:hlinkClick r:id="rId15"/>
            <a:extLst>
              <a:ext uri="{FF2B5EF4-FFF2-40B4-BE49-F238E27FC236}">
                <a16:creationId xmlns:a16="http://schemas.microsoft.com/office/drawing/2014/main" id="{8610FB4D-BA9F-7D45-B4CD-92A88CD300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71181" y="5848100"/>
            <a:ext cx="469900" cy="469900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F41009AB-BD3A-480F-AEB5-5F694689A1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14" y="1700369"/>
            <a:ext cx="1112158" cy="11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0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67ee70e-ec8b-4921-be12-5995f5b7e6df">
      <UserInfo>
        <DisplayName>Ed Withers</DisplayName>
        <AccountId>12</AccountId>
        <AccountType/>
      </UserInfo>
      <UserInfo>
        <DisplayName>Freddie Serfaty</DisplayName>
        <AccountId>14</AccountId>
        <AccountType/>
      </UserInfo>
      <UserInfo>
        <DisplayName>Scott Vincent</DisplayName>
        <AccountId>20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5369CBCC1CF84682E4310028318839" ma:contentTypeVersion="13" ma:contentTypeDescription="Create a new document." ma:contentTypeScope="" ma:versionID="f04ac631a347e302781333d9ae473e70">
  <xsd:schema xmlns:xsd="http://www.w3.org/2001/XMLSchema" xmlns:xs="http://www.w3.org/2001/XMLSchema" xmlns:p="http://schemas.microsoft.com/office/2006/metadata/properties" xmlns:ns2="ef144d31-7a41-4250-9c47-6521c5694861" xmlns:ns3="a67ee70e-ec8b-4921-be12-5995f5b7e6df" targetNamespace="http://schemas.microsoft.com/office/2006/metadata/properties" ma:root="true" ma:fieldsID="7c5f326ddca349a52d0415100775f765" ns2:_="" ns3:_="">
    <xsd:import namespace="ef144d31-7a41-4250-9c47-6521c5694861"/>
    <xsd:import namespace="a67ee70e-ec8b-4921-be12-5995f5b7e6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144d31-7a41-4250-9c47-6521c5694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ee70e-ec8b-4921-be12-5995f5b7e6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D58751-D042-4D81-BEB9-61ACA104E737}">
  <ds:schemaRefs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a67ee70e-ec8b-4921-be12-5995f5b7e6df"/>
    <ds:schemaRef ds:uri="ef144d31-7a41-4250-9c47-6521c5694861"/>
  </ds:schemaRefs>
</ds:datastoreItem>
</file>

<file path=customXml/itemProps2.xml><?xml version="1.0" encoding="utf-8"?>
<ds:datastoreItem xmlns:ds="http://schemas.openxmlformats.org/officeDocument/2006/customXml" ds:itemID="{882896DC-CD11-4FF2-BF48-D03AD2B9D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144d31-7a41-4250-9c47-6521c5694861"/>
    <ds:schemaRef ds:uri="a67ee70e-ec8b-4921-be12-5995f5b7e6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EA5F5A-4810-4399-8F46-C7107330E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358</Words>
  <Application>Microsoft Office PowerPoint</Application>
  <PresentationFormat>Widescreen</PresentationFormat>
  <Paragraphs>47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Agenda &amp; key information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Emily Hill</cp:lastModifiedBy>
  <cp:revision>3</cp:revision>
  <dcterms:created xsi:type="dcterms:W3CDTF">2020-11-24T17:13:19Z</dcterms:created>
  <dcterms:modified xsi:type="dcterms:W3CDTF">2022-04-25T08:22:04Z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417da91-0292-4fc2-ab24-c314d225118a_Enabled">
    <vt:lpwstr>True</vt:lpwstr>
  </property>
  <property fmtid="{D5CDD505-2E9C-101B-9397-08002B2CF9AE}" pid="3" name="MSIP_Label_d417da91-0292-4fc2-ab24-c314d225118a_SiteId">
    <vt:lpwstr>24ecd28f-00da-4009-988d-5c4a522aa118</vt:lpwstr>
  </property>
  <property fmtid="{D5CDD505-2E9C-101B-9397-08002B2CF9AE}" pid="4" name="MSIP_Label_d417da91-0292-4fc2-ab24-c314d225118a_ActionId">
    <vt:lpwstr>3d760630-168d-4364-8e23-b86a258155fd</vt:lpwstr>
  </property>
  <property fmtid="{D5CDD505-2E9C-101B-9397-08002B2CF9AE}" pid="5" name="MSIP_Label_d417da91-0292-4fc2-ab24-c314d225118a_Method">
    <vt:lpwstr>Standard</vt:lpwstr>
  </property>
  <property fmtid="{D5CDD505-2E9C-101B-9397-08002B2CF9AE}" pid="6" name="MSIP_Label_d417da91-0292-4fc2-ab24-c314d225118a_SetDate">
    <vt:lpwstr>2020-11-24T17:14:29Z</vt:lpwstr>
  </property>
  <property fmtid="{D5CDD505-2E9C-101B-9397-08002B2CF9AE}" pid="7" name="MSIP_Label_d417da91-0292-4fc2-ab24-c314d225118a_Name">
    <vt:lpwstr>General</vt:lpwstr>
  </property>
  <property fmtid="{D5CDD505-2E9C-101B-9397-08002B2CF9AE}" pid="8" name="MSIP_Label_d417da91-0292-4fc2-ab24-c314d225118a_ContentBits">
    <vt:lpwstr>0</vt:lpwstr>
  </property>
  <property fmtid="{D5CDD505-2E9C-101B-9397-08002B2CF9AE}" pid="9" name="ContentTypeId">
    <vt:lpwstr>0x010100125369CBCC1CF84682E4310028318839</vt:lpwstr>
  </property>
</Properties>
</file>